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FCA1-9067-492C-A123-5C35F4B71864}" type="datetimeFigureOut">
              <a:rPr lang="bg-BG" smtClean="0"/>
              <a:t>24.6.2020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64E27-DB99-43D8-B183-BEE7D8D1E5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230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FCA1-9067-492C-A123-5C35F4B71864}" type="datetimeFigureOut">
              <a:rPr lang="bg-BG" smtClean="0"/>
              <a:t>24.6.2020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64E27-DB99-43D8-B183-BEE7D8D1E5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2788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FCA1-9067-492C-A123-5C35F4B71864}" type="datetimeFigureOut">
              <a:rPr lang="bg-BG" smtClean="0"/>
              <a:t>24.6.2020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64E27-DB99-43D8-B183-BEE7D8D1E5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3108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FCA1-9067-492C-A123-5C35F4B71864}" type="datetimeFigureOut">
              <a:rPr lang="bg-BG" smtClean="0"/>
              <a:t>24.6.2020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64E27-DB99-43D8-B183-BEE7D8D1E5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1917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FCA1-9067-492C-A123-5C35F4B71864}" type="datetimeFigureOut">
              <a:rPr lang="bg-BG" smtClean="0"/>
              <a:t>24.6.2020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64E27-DB99-43D8-B183-BEE7D8D1E5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522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FCA1-9067-492C-A123-5C35F4B71864}" type="datetimeFigureOut">
              <a:rPr lang="bg-BG" smtClean="0"/>
              <a:t>24.6.2020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64E27-DB99-43D8-B183-BEE7D8D1E5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5326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FCA1-9067-492C-A123-5C35F4B71864}" type="datetimeFigureOut">
              <a:rPr lang="bg-BG" smtClean="0"/>
              <a:t>24.6.2020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64E27-DB99-43D8-B183-BEE7D8D1E5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3837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FCA1-9067-492C-A123-5C35F4B71864}" type="datetimeFigureOut">
              <a:rPr lang="bg-BG" smtClean="0"/>
              <a:t>24.6.2020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64E27-DB99-43D8-B183-BEE7D8D1E5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713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FCA1-9067-492C-A123-5C35F4B71864}" type="datetimeFigureOut">
              <a:rPr lang="bg-BG" smtClean="0"/>
              <a:t>24.6.2020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64E27-DB99-43D8-B183-BEE7D8D1E5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8609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FCA1-9067-492C-A123-5C35F4B71864}" type="datetimeFigureOut">
              <a:rPr lang="bg-BG" smtClean="0"/>
              <a:t>24.6.2020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64E27-DB99-43D8-B183-BEE7D8D1E5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7396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FCA1-9067-492C-A123-5C35F4B71864}" type="datetimeFigureOut">
              <a:rPr lang="bg-BG" smtClean="0"/>
              <a:t>24.6.2020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64E27-DB99-43D8-B183-BEE7D8D1E5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11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FFCA1-9067-492C-A123-5C35F4B71864}" type="datetimeFigureOut">
              <a:rPr lang="bg-BG" smtClean="0"/>
              <a:t>24.6.2020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64E27-DB99-43D8-B183-BEE7D8D1E5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76693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440160"/>
          </a:xfrm>
        </p:spPr>
        <p:txBody>
          <a:bodyPr>
            <a:normAutofit/>
          </a:bodyPr>
          <a:lstStyle/>
          <a:p>
            <a:r>
              <a:rPr lang="bg-BG" sz="6000" dirty="0" smtClean="0">
                <a:solidFill>
                  <a:srgbClr val="FF0000"/>
                </a:solidFill>
              </a:rPr>
              <a:t>Да спасим природата</a:t>
            </a:r>
            <a:endParaRPr lang="bg-BG" sz="6000" dirty="0">
              <a:solidFill>
                <a:srgbClr val="FF0000"/>
              </a:solidFill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619672" y="5301207"/>
            <a:ext cx="6984776" cy="936105"/>
          </a:xfrm>
        </p:spPr>
        <p:txBody>
          <a:bodyPr>
            <a:normAutofit fontScale="92500" lnSpcReduction="20000"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Изготвил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bg-BG" dirty="0" smtClean="0">
                <a:solidFill>
                  <a:srgbClr val="FF0000"/>
                </a:solidFill>
              </a:rPr>
              <a:t> Клуб „</a:t>
            </a:r>
            <a:r>
              <a:rPr lang="bg-BG" dirty="0" smtClean="0">
                <a:solidFill>
                  <a:srgbClr val="FF0000"/>
                </a:solidFill>
              </a:rPr>
              <a:t>Компютърът </a:t>
            </a:r>
            <a:r>
              <a:rPr lang="bg-BG" dirty="0" smtClean="0">
                <a:solidFill>
                  <a:srgbClr val="FF0000"/>
                </a:solidFill>
              </a:rPr>
              <a:t>и аз“</a:t>
            </a:r>
          </a:p>
          <a:p>
            <a:r>
              <a:rPr lang="bg-BG" dirty="0" smtClean="0">
                <a:solidFill>
                  <a:srgbClr val="FF0000"/>
                </a:solidFill>
              </a:rPr>
              <a:t>ОУ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bg-BG" dirty="0" smtClean="0">
                <a:solidFill>
                  <a:srgbClr val="FF0000"/>
                </a:solidFill>
              </a:rPr>
              <a:t> „Свети  </a:t>
            </a:r>
            <a:r>
              <a:rPr lang="bg-BG" dirty="0" smtClean="0">
                <a:solidFill>
                  <a:srgbClr val="FF0000"/>
                </a:solidFill>
              </a:rPr>
              <a:t>Климент Охридски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628800"/>
            <a:ext cx="4718298" cy="33123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4047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91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45" decel="50000">
                                          <p:stCondLst>
                                            <p:cond delay="146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6"/>
          </a:xfrm>
        </p:spPr>
        <p:txBody>
          <a:bodyPr>
            <a:normAutofit/>
          </a:bodyPr>
          <a:lstStyle/>
          <a:p>
            <a:r>
              <a:rPr lang="bg-BG" dirty="0">
                <a:solidFill>
                  <a:srgbClr val="FF0000"/>
                </a:solidFill>
              </a:rPr>
              <a:t>Спирайте водата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51520" y="1700808"/>
            <a:ext cx="8640960" cy="165618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  </a:t>
            </a:r>
            <a:r>
              <a:rPr lang="ru-RU" dirty="0" err="1" smtClean="0">
                <a:solidFill>
                  <a:srgbClr val="FF0000"/>
                </a:solidFill>
              </a:rPr>
              <a:t>Вие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завъртате</a:t>
            </a:r>
            <a:r>
              <a:rPr lang="ru-RU" dirty="0">
                <a:solidFill>
                  <a:srgbClr val="FF0000"/>
                </a:solidFill>
              </a:rPr>
              <a:t> ли </a:t>
            </a:r>
            <a:r>
              <a:rPr lang="ru-RU" dirty="0" err="1">
                <a:solidFill>
                  <a:srgbClr val="FF0000"/>
                </a:solidFill>
              </a:rPr>
              <a:t>кранчето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чешмата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докато</a:t>
            </a:r>
            <a:r>
              <a:rPr lang="ru-RU" dirty="0">
                <a:solidFill>
                  <a:srgbClr val="FF0000"/>
                </a:solidFill>
              </a:rPr>
              <a:t> си </a:t>
            </a:r>
            <a:r>
              <a:rPr lang="ru-RU" dirty="0" err="1">
                <a:solidFill>
                  <a:srgbClr val="FF0000"/>
                </a:solidFill>
              </a:rPr>
              <a:t>миете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зъбите</a:t>
            </a:r>
            <a:r>
              <a:rPr lang="ru-RU" dirty="0">
                <a:solidFill>
                  <a:srgbClr val="FF0000"/>
                </a:solidFill>
              </a:rPr>
              <a:t> или </a:t>
            </a:r>
            <a:r>
              <a:rPr lang="ru-RU" dirty="0" err="1">
                <a:solidFill>
                  <a:srgbClr val="FF0000"/>
                </a:solidFill>
              </a:rPr>
              <a:t>ръцете</a:t>
            </a:r>
            <a:r>
              <a:rPr lang="ru-RU" dirty="0">
                <a:solidFill>
                  <a:srgbClr val="FF0000"/>
                </a:solidFill>
              </a:rPr>
              <a:t>? Много от нас не </a:t>
            </a:r>
            <a:r>
              <a:rPr lang="ru-RU" dirty="0" err="1">
                <a:solidFill>
                  <a:srgbClr val="FF0000"/>
                </a:solidFill>
              </a:rPr>
              <a:t>го</a:t>
            </a:r>
            <a:r>
              <a:rPr lang="ru-RU" dirty="0">
                <a:solidFill>
                  <a:srgbClr val="FF0000"/>
                </a:solidFill>
              </a:rPr>
              <a:t> правят, а оставят </a:t>
            </a:r>
            <a:r>
              <a:rPr lang="ru-RU" dirty="0" err="1">
                <a:solidFill>
                  <a:srgbClr val="FF0000"/>
                </a:solidFill>
              </a:rPr>
              <a:t>водата</a:t>
            </a:r>
            <a:r>
              <a:rPr lang="ru-RU" dirty="0">
                <a:solidFill>
                  <a:srgbClr val="FF0000"/>
                </a:solidFill>
              </a:rPr>
              <a:t> да </a:t>
            </a:r>
            <a:r>
              <a:rPr lang="ru-RU" dirty="0" err="1">
                <a:solidFill>
                  <a:srgbClr val="FF0000"/>
                </a:solidFill>
              </a:rPr>
              <a:t>тече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dirty="0" err="1">
                <a:solidFill>
                  <a:srgbClr val="FF0000"/>
                </a:solidFill>
              </a:rPr>
              <a:t>Според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изследване</a:t>
            </a:r>
            <a:r>
              <a:rPr lang="ru-RU" dirty="0">
                <a:solidFill>
                  <a:srgbClr val="FF0000"/>
                </a:solidFill>
              </a:rPr>
              <a:t> на университета в </a:t>
            </a:r>
            <a:r>
              <a:rPr lang="ru-RU" dirty="0" err="1">
                <a:solidFill>
                  <a:srgbClr val="FF0000"/>
                </a:solidFill>
              </a:rPr>
              <a:t>Олденбург</a:t>
            </a:r>
            <a:r>
              <a:rPr lang="ru-RU" dirty="0">
                <a:solidFill>
                  <a:srgbClr val="FF0000"/>
                </a:solidFill>
              </a:rPr>
              <a:t>, по </a:t>
            </a:r>
            <a:r>
              <a:rPr lang="ru-RU" dirty="0" err="1">
                <a:solidFill>
                  <a:srgbClr val="FF0000"/>
                </a:solidFill>
              </a:rPr>
              <a:t>този</a:t>
            </a:r>
            <a:r>
              <a:rPr lang="ru-RU" dirty="0">
                <a:solidFill>
                  <a:srgbClr val="FF0000"/>
                </a:solidFill>
              </a:rPr>
              <a:t> начин </a:t>
            </a:r>
            <a:r>
              <a:rPr lang="ru-RU" dirty="0" err="1">
                <a:solidFill>
                  <a:srgbClr val="FF0000"/>
                </a:solidFill>
              </a:rPr>
              <a:t>пилеем</a:t>
            </a:r>
            <a:r>
              <a:rPr lang="ru-RU" dirty="0">
                <a:solidFill>
                  <a:srgbClr val="FF0000"/>
                </a:solidFill>
              </a:rPr>
              <a:t> 12 литра </a:t>
            </a:r>
            <a:r>
              <a:rPr lang="ru-RU" dirty="0" err="1">
                <a:solidFill>
                  <a:srgbClr val="FF0000"/>
                </a:solidFill>
              </a:rPr>
              <a:t>питейна</a:t>
            </a:r>
            <a:r>
              <a:rPr lang="ru-RU" dirty="0">
                <a:solidFill>
                  <a:srgbClr val="FF0000"/>
                </a:solidFill>
              </a:rPr>
              <a:t> вода </a:t>
            </a:r>
            <a:r>
              <a:rPr lang="ru-RU" dirty="0" err="1">
                <a:solidFill>
                  <a:srgbClr val="FF0000"/>
                </a:solidFill>
              </a:rPr>
              <a:t>годишно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dirty="0" err="1">
                <a:solidFill>
                  <a:srgbClr val="FF0000"/>
                </a:solidFill>
              </a:rPr>
              <a:t>Така</a:t>
            </a:r>
            <a:r>
              <a:rPr lang="ru-RU" dirty="0">
                <a:solidFill>
                  <a:srgbClr val="FF0000"/>
                </a:solidFill>
              </a:rPr>
              <a:t> че: </a:t>
            </a:r>
            <a:r>
              <a:rPr lang="ru-RU" dirty="0" err="1">
                <a:solidFill>
                  <a:srgbClr val="FF0000"/>
                </a:solidFill>
              </a:rPr>
              <a:t>завъртайте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кранчето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поне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отвреме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навреме</a:t>
            </a:r>
            <a:r>
              <a:rPr lang="ru-RU" dirty="0">
                <a:solidFill>
                  <a:srgbClr val="FF0000"/>
                </a:solidFill>
              </a:rPr>
              <a:t>!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429000"/>
            <a:ext cx="5904656" cy="31683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7172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008112"/>
          </a:xfrm>
        </p:spPr>
        <p:txBody>
          <a:bodyPr/>
          <a:lstStyle/>
          <a:p>
            <a:r>
              <a:rPr lang="bg-BG" dirty="0">
                <a:solidFill>
                  <a:srgbClr val="FF0000"/>
                </a:solidFill>
              </a:rPr>
              <a:t>Бърз душ вместо вана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51520" y="1700809"/>
            <a:ext cx="8640960" cy="158417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  </a:t>
            </a:r>
            <a:r>
              <a:rPr lang="ru-RU" dirty="0" smtClean="0">
                <a:solidFill>
                  <a:srgbClr val="FF0000"/>
                </a:solidFill>
              </a:rPr>
              <a:t>За </a:t>
            </a:r>
            <a:r>
              <a:rPr lang="ru-RU" dirty="0">
                <a:solidFill>
                  <a:srgbClr val="FF0000"/>
                </a:solidFill>
              </a:rPr>
              <a:t>да се </a:t>
            </a:r>
            <a:r>
              <a:rPr lang="ru-RU" dirty="0" err="1">
                <a:solidFill>
                  <a:srgbClr val="FF0000"/>
                </a:solidFill>
              </a:rPr>
              <a:t>напълни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една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вана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са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необходими</a:t>
            </a:r>
            <a:r>
              <a:rPr lang="ru-RU" dirty="0">
                <a:solidFill>
                  <a:srgbClr val="FF0000"/>
                </a:solidFill>
              </a:rPr>
              <a:t> около 140 литра вода, а за </a:t>
            </a:r>
            <a:r>
              <a:rPr lang="ru-RU" dirty="0" err="1">
                <a:solidFill>
                  <a:srgbClr val="FF0000"/>
                </a:solidFill>
              </a:rPr>
              <a:t>вземането</a:t>
            </a:r>
            <a:r>
              <a:rPr lang="ru-RU" dirty="0">
                <a:solidFill>
                  <a:srgbClr val="FF0000"/>
                </a:solidFill>
              </a:rPr>
              <a:t> на един </a:t>
            </a:r>
            <a:r>
              <a:rPr lang="ru-RU" dirty="0" smtClean="0">
                <a:solidFill>
                  <a:srgbClr val="FF0000"/>
                </a:solidFill>
              </a:rPr>
              <a:t>пет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минутен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душ - около 100 литра. От </a:t>
            </a:r>
            <a:r>
              <a:rPr lang="ru-RU" dirty="0" err="1">
                <a:solidFill>
                  <a:srgbClr val="FF0000"/>
                </a:solidFill>
              </a:rPr>
              <a:t>Германския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съюз</a:t>
            </a:r>
            <a:r>
              <a:rPr lang="ru-RU" dirty="0">
                <a:solidFill>
                  <a:srgbClr val="FF0000"/>
                </a:solidFill>
              </a:rPr>
              <a:t> по </a:t>
            </a:r>
            <a:r>
              <a:rPr lang="ru-RU" dirty="0" err="1">
                <a:solidFill>
                  <a:srgbClr val="FF0000"/>
                </a:solidFill>
              </a:rPr>
              <a:t>опазването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околната</a:t>
            </a:r>
            <a:r>
              <a:rPr lang="ru-RU" dirty="0">
                <a:solidFill>
                  <a:srgbClr val="FF0000"/>
                </a:solidFill>
              </a:rPr>
              <a:t> среда </a:t>
            </a:r>
            <a:r>
              <a:rPr lang="ru-RU" dirty="0" err="1">
                <a:solidFill>
                  <a:srgbClr val="FF0000"/>
                </a:solidFill>
              </a:rPr>
              <a:t>са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изчислили</a:t>
            </a:r>
            <a:r>
              <a:rPr lang="ru-RU" dirty="0">
                <a:solidFill>
                  <a:srgbClr val="FF0000"/>
                </a:solidFill>
              </a:rPr>
              <a:t>, че </a:t>
            </a:r>
            <a:r>
              <a:rPr lang="ru-RU" dirty="0" err="1">
                <a:solidFill>
                  <a:srgbClr val="FF0000"/>
                </a:solidFill>
              </a:rPr>
              <a:t>едно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четиричленно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домакинство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може</a:t>
            </a:r>
            <a:r>
              <a:rPr lang="ru-RU" dirty="0">
                <a:solidFill>
                  <a:srgbClr val="FF0000"/>
                </a:solidFill>
              </a:rPr>
              <a:t> да </a:t>
            </a:r>
            <a:r>
              <a:rPr lang="ru-RU" dirty="0" err="1">
                <a:solidFill>
                  <a:srgbClr val="FF0000"/>
                </a:solidFill>
              </a:rPr>
              <a:t>спести</a:t>
            </a:r>
            <a:r>
              <a:rPr lang="ru-RU" dirty="0">
                <a:solidFill>
                  <a:srgbClr val="FF0000"/>
                </a:solidFill>
              </a:rPr>
              <a:t> до 300 евро </a:t>
            </a:r>
            <a:r>
              <a:rPr lang="ru-RU" dirty="0" err="1">
                <a:solidFill>
                  <a:srgbClr val="FF0000"/>
                </a:solidFill>
              </a:rPr>
              <a:t>годишно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ако</a:t>
            </a:r>
            <a:r>
              <a:rPr lang="ru-RU" dirty="0">
                <a:solidFill>
                  <a:srgbClr val="FF0000"/>
                </a:solidFill>
              </a:rPr>
              <a:t> не </a:t>
            </a:r>
            <a:r>
              <a:rPr lang="ru-RU" dirty="0" err="1">
                <a:solidFill>
                  <a:srgbClr val="FF0000"/>
                </a:solidFill>
              </a:rPr>
              <a:t>ползва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ваната</a:t>
            </a:r>
            <a:r>
              <a:rPr lang="ru-RU" dirty="0">
                <a:solidFill>
                  <a:srgbClr val="FF0000"/>
                </a:solidFill>
              </a:rPr>
              <a:t>. 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3140967"/>
            <a:ext cx="6667500" cy="3384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1182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Отваряйте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прозорците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широко, но за кратко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51520" y="1772816"/>
            <a:ext cx="8640960" cy="165618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  </a:t>
            </a:r>
            <a:r>
              <a:rPr lang="ru-RU" dirty="0" err="1" smtClean="0">
                <a:solidFill>
                  <a:srgbClr val="FF0000"/>
                </a:solidFill>
              </a:rPr>
              <a:t>Експерти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съветват</a:t>
            </a:r>
            <a:r>
              <a:rPr lang="ru-RU" dirty="0">
                <a:solidFill>
                  <a:srgbClr val="FF0000"/>
                </a:solidFill>
              </a:rPr>
              <a:t> да </a:t>
            </a:r>
            <a:r>
              <a:rPr lang="ru-RU" dirty="0" err="1">
                <a:solidFill>
                  <a:srgbClr val="FF0000"/>
                </a:solidFill>
              </a:rPr>
              <a:t>отваряме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прозорците</a:t>
            </a:r>
            <a:r>
              <a:rPr lang="ru-RU" dirty="0">
                <a:solidFill>
                  <a:srgbClr val="FF0000"/>
                </a:solidFill>
              </a:rPr>
              <a:t> широко на </a:t>
            </a:r>
            <a:r>
              <a:rPr lang="ru-RU" dirty="0" err="1">
                <a:solidFill>
                  <a:srgbClr val="FF0000"/>
                </a:solidFill>
              </a:rPr>
              <a:t>всеки</a:t>
            </a:r>
            <a:r>
              <a:rPr lang="ru-RU" dirty="0">
                <a:solidFill>
                  <a:srgbClr val="FF0000"/>
                </a:solidFill>
              </a:rPr>
              <a:t> 2-3 часа, вместо да </a:t>
            </a:r>
            <a:r>
              <a:rPr lang="ru-RU" dirty="0" err="1">
                <a:solidFill>
                  <a:srgbClr val="FF0000"/>
                </a:solidFill>
              </a:rPr>
              <a:t>ги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държим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открехнати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часове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наред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dirty="0" err="1">
                <a:solidFill>
                  <a:srgbClr val="FF0000"/>
                </a:solidFill>
              </a:rPr>
              <a:t>Няколко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минути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стигат</a:t>
            </a:r>
            <a:r>
              <a:rPr lang="ru-RU" dirty="0">
                <a:solidFill>
                  <a:srgbClr val="FF0000"/>
                </a:solidFill>
              </a:rPr>
              <a:t>, за да се проветри </a:t>
            </a:r>
            <a:r>
              <a:rPr lang="ru-RU" dirty="0" err="1">
                <a:solidFill>
                  <a:srgbClr val="FF0000"/>
                </a:solidFill>
              </a:rPr>
              <a:t>цялата</a:t>
            </a:r>
            <a:r>
              <a:rPr lang="ru-RU" dirty="0">
                <a:solidFill>
                  <a:srgbClr val="FF0000"/>
                </a:solidFill>
              </a:rPr>
              <a:t> стая. По </a:t>
            </a:r>
            <a:r>
              <a:rPr lang="ru-RU" dirty="0" err="1">
                <a:solidFill>
                  <a:srgbClr val="FF0000"/>
                </a:solidFill>
              </a:rPr>
              <a:t>този</a:t>
            </a:r>
            <a:r>
              <a:rPr lang="ru-RU" dirty="0">
                <a:solidFill>
                  <a:srgbClr val="FF0000"/>
                </a:solidFill>
              </a:rPr>
              <a:t> начин </a:t>
            </a:r>
            <a:r>
              <a:rPr lang="ru-RU" dirty="0" err="1">
                <a:solidFill>
                  <a:srgbClr val="FF0000"/>
                </a:solidFill>
              </a:rPr>
              <a:t>през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зимата</a:t>
            </a:r>
            <a:r>
              <a:rPr lang="ru-RU" dirty="0">
                <a:solidFill>
                  <a:srgbClr val="FF0000"/>
                </a:solidFill>
              </a:rPr>
              <a:t> можем да си </a:t>
            </a:r>
            <a:r>
              <a:rPr lang="ru-RU" dirty="0" err="1">
                <a:solidFill>
                  <a:srgbClr val="FF0000"/>
                </a:solidFill>
              </a:rPr>
              <a:t>спестим</a:t>
            </a:r>
            <a:r>
              <a:rPr lang="ru-RU" dirty="0">
                <a:solidFill>
                  <a:srgbClr val="FF0000"/>
                </a:solidFill>
              </a:rPr>
              <a:t> до 300 кг </a:t>
            </a:r>
            <a:r>
              <a:rPr lang="ru-RU" dirty="0" err="1">
                <a:solidFill>
                  <a:srgbClr val="FF0000"/>
                </a:solidFill>
              </a:rPr>
              <a:t>въглероден</a:t>
            </a:r>
            <a:r>
              <a:rPr lang="ru-RU" dirty="0">
                <a:solidFill>
                  <a:srgbClr val="FF0000"/>
                </a:solidFill>
              </a:rPr>
              <a:t> диоксид и </a:t>
            </a:r>
            <a:r>
              <a:rPr lang="ru-RU" dirty="0" err="1">
                <a:solidFill>
                  <a:srgbClr val="FF0000"/>
                </a:solidFill>
              </a:rPr>
              <a:t>близо</a:t>
            </a:r>
            <a:r>
              <a:rPr lang="ru-RU" dirty="0">
                <a:solidFill>
                  <a:srgbClr val="FF0000"/>
                </a:solidFill>
              </a:rPr>
              <a:t> 70 евро.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465" y="3356992"/>
            <a:ext cx="6514895" cy="3236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952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080120"/>
          </a:xfrm>
        </p:spPr>
        <p:txBody>
          <a:bodyPr/>
          <a:lstStyle/>
          <a:p>
            <a:r>
              <a:rPr lang="bg-BG" dirty="0">
                <a:solidFill>
                  <a:srgbClr val="FF0000"/>
                </a:solidFill>
              </a:rPr>
              <a:t>Избягвайте батериите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51520" y="1628800"/>
            <a:ext cx="8640960" cy="194421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  </a:t>
            </a:r>
            <a:r>
              <a:rPr lang="ru-RU" dirty="0" err="1" smtClean="0">
                <a:solidFill>
                  <a:srgbClr val="FF0000"/>
                </a:solidFill>
              </a:rPr>
              <a:t>Еднократните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батерии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особено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вредни</a:t>
            </a:r>
            <a:r>
              <a:rPr lang="ru-RU" dirty="0">
                <a:solidFill>
                  <a:srgbClr val="FF0000"/>
                </a:solidFill>
              </a:rPr>
              <a:t> за </a:t>
            </a:r>
            <a:r>
              <a:rPr lang="ru-RU" dirty="0" err="1">
                <a:solidFill>
                  <a:srgbClr val="FF0000"/>
                </a:solidFill>
              </a:rPr>
              <a:t>природата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dirty="0" err="1">
                <a:solidFill>
                  <a:srgbClr val="FF0000"/>
                </a:solidFill>
              </a:rPr>
              <a:t>Затова</a:t>
            </a:r>
            <a:r>
              <a:rPr lang="ru-RU" dirty="0">
                <a:solidFill>
                  <a:srgbClr val="FF0000"/>
                </a:solidFill>
              </a:rPr>
              <a:t> е </a:t>
            </a:r>
            <a:r>
              <a:rPr lang="ru-RU" dirty="0" err="1">
                <a:solidFill>
                  <a:srgbClr val="FF0000"/>
                </a:solidFill>
              </a:rPr>
              <a:t>най</a:t>
            </a:r>
            <a:r>
              <a:rPr lang="ru-RU" dirty="0">
                <a:solidFill>
                  <a:srgbClr val="FF0000"/>
                </a:solidFill>
              </a:rPr>
              <a:t>-добре да се </a:t>
            </a:r>
            <a:r>
              <a:rPr lang="ru-RU" dirty="0" err="1">
                <a:solidFill>
                  <a:srgbClr val="FF0000"/>
                </a:solidFill>
              </a:rPr>
              <a:t>използват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електроуреди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които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могат</a:t>
            </a:r>
            <a:r>
              <a:rPr lang="ru-RU" dirty="0">
                <a:solidFill>
                  <a:srgbClr val="FF0000"/>
                </a:solidFill>
              </a:rPr>
              <a:t> да се </a:t>
            </a:r>
            <a:r>
              <a:rPr lang="ru-RU" dirty="0" err="1">
                <a:solidFill>
                  <a:srgbClr val="FF0000"/>
                </a:solidFill>
              </a:rPr>
              <a:t>зареждат</a:t>
            </a:r>
            <a:r>
              <a:rPr lang="ru-RU" dirty="0">
                <a:solidFill>
                  <a:srgbClr val="FF0000"/>
                </a:solidFill>
              </a:rPr>
              <a:t> с </a:t>
            </a:r>
            <a:r>
              <a:rPr lang="ru-RU" dirty="0" err="1">
                <a:solidFill>
                  <a:srgbClr val="FF0000"/>
                </a:solidFill>
              </a:rPr>
              <a:t>кабел</a:t>
            </a:r>
            <a:r>
              <a:rPr lang="ru-RU" dirty="0">
                <a:solidFill>
                  <a:srgbClr val="FF0000"/>
                </a:solidFill>
              </a:rPr>
              <a:t>. За </a:t>
            </a:r>
            <a:r>
              <a:rPr lang="ru-RU" dirty="0" err="1">
                <a:solidFill>
                  <a:srgbClr val="FF0000"/>
                </a:solidFill>
              </a:rPr>
              <a:t>производството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батерии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които</a:t>
            </a:r>
            <a:r>
              <a:rPr lang="ru-RU" dirty="0">
                <a:solidFill>
                  <a:srgbClr val="FF0000"/>
                </a:solidFill>
              </a:rPr>
              <a:t> не </a:t>
            </a:r>
            <a:r>
              <a:rPr lang="ru-RU" dirty="0" err="1">
                <a:solidFill>
                  <a:srgbClr val="FF0000"/>
                </a:solidFill>
              </a:rPr>
              <a:t>могат</a:t>
            </a:r>
            <a:r>
              <a:rPr lang="ru-RU" dirty="0">
                <a:solidFill>
                  <a:srgbClr val="FF0000"/>
                </a:solidFill>
              </a:rPr>
              <a:t> да се </a:t>
            </a:r>
            <a:r>
              <a:rPr lang="ru-RU" dirty="0" err="1">
                <a:solidFill>
                  <a:srgbClr val="FF0000"/>
                </a:solidFill>
              </a:rPr>
              <a:t>зареждат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са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нужни</a:t>
            </a:r>
            <a:r>
              <a:rPr lang="ru-RU" dirty="0">
                <a:solidFill>
                  <a:srgbClr val="FF0000"/>
                </a:solidFill>
              </a:rPr>
              <a:t> между 40 и 500 </a:t>
            </a:r>
            <a:r>
              <a:rPr lang="ru-RU" dirty="0" err="1">
                <a:solidFill>
                  <a:srgbClr val="FF0000"/>
                </a:solidFill>
              </a:rPr>
              <a:t>пъти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повече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енергия</a:t>
            </a:r>
            <a:r>
              <a:rPr lang="ru-RU" dirty="0">
                <a:solidFill>
                  <a:srgbClr val="FF0000"/>
                </a:solidFill>
              </a:rPr>
              <a:t> от </a:t>
            </a:r>
            <a:r>
              <a:rPr lang="ru-RU" dirty="0" err="1">
                <a:solidFill>
                  <a:srgbClr val="FF0000"/>
                </a:solidFill>
              </a:rPr>
              <a:t>количеството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което</a:t>
            </a:r>
            <a:r>
              <a:rPr lang="ru-RU" dirty="0">
                <a:solidFill>
                  <a:srgbClr val="FF0000"/>
                </a:solidFill>
              </a:rPr>
              <a:t> те </a:t>
            </a:r>
            <a:r>
              <a:rPr lang="ru-RU" dirty="0" err="1">
                <a:solidFill>
                  <a:srgbClr val="FF0000"/>
                </a:solidFill>
              </a:rPr>
              <a:t>по-късно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ще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произведат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dirty="0" err="1">
                <a:solidFill>
                  <a:srgbClr val="FF0000"/>
                </a:solidFill>
              </a:rPr>
              <a:t>Енергията</a:t>
            </a:r>
            <a:r>
              <a:rPr lang="ru-RU" dirty="0">
                <a:solidFill>
                  <a:srgbClr val="FF0000"/>
                </a:solidFill>
              </a:rPr>
              <a:t> от </a:t>
            </a:r>
            <a:r>
              <a:rPr lang="ru-RU" dirty="0" err="1">
                <a:solidFill>
                  <a:srgbClr val="FF0000"/>
                </a:solidFill>
              </a:rPr>
              <a:t>батериите</a:t>
            </a:r>
            <a:r>
              <a:rPr lang="ru-RU" dirty="0">
                <a:solidFill>
                  <a:srgbClr val="FF0000"/>
                </a:solidFill>
              </a:rPr>
              <a:t> АА е около 300 </a:t>
            </a:r>
            <a:r>
              <a:rPr lang="ru-RU" dirty="0" err="1">
                <a:solidFill>
                  <a:srgbClr val="FF0000"/>
                </a:solidFill>
              </a:rPr>
              <a:t>пъти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по-скъпа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отколкота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същото</a:t>
            </a:r>
            <a:r>
              <a:rPr lang="ru-RU" dirty="0">
                <a:solidFill>
                  <a:srgbClr val="FF0000"/>
                </a:solidFill>
              </a:rPr>
              <a:t> количество ток от контакта. 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937" y="3573016"/>
            <a:ext cx="6667500" cy="2880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99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008112"/>
          </a:xfrm>
        </p:spPr>
        <p:txBody>
          <a:bodyPr/>
          <a:lstStyle/>
          <a:p>
            <a:r>
              <a:rPr lang="bg-BG" dirty="0">
                <a:solidFill>
                  <a:srgbClr val="FF0000"/>
                </a:solidFill>
              </a:rPr>
              <a:t>Изключвайте електроуредите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51520" y="1556792"/>
            <a:ext cx="8640960" cy="158417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  </a:t>
            </a:r>
            <a:r>
              <a:rPr lang="ru-RU" dirty="0" err="1" smtClean="0">
                <a:solidFill>
                  <a:srgbClr val="FF0000"/>
                </a:solidFill>
              </a:rPr>
              <a:t>Желателно</a:t>
            </a:r>
            <a:r>
              <a:rPr lang="ru-RU" dirty="0" smtClean="0">
                <a:solidFill>
                  <a:srgbClr val="FF0000"/>
                </a:solidFill>
              </a:rPr>
              <a:t> е </a:t>
            </a:r>
            <a:r>
              <a:rPr lang="ru-RU" dirty="0" err="1" smtClean="0">
                <a:solidFill>
                  <a:srgbClr val="FF0000"/>
                </a:solidFill>
              </a:rPr>
              <a:t>телевизорът</a:t>
            </a:r>
            <a:r>
              <a:rPr lang="ru-RU" dirty="0" smtClean="0">
                <a:solidFill>
                  <a:srgbClr val="FF0000"/>
                </a:solidFill>
              </a:rPr>
              <a:t> да се гаси не само от </a:t>
            </a:r>
            <a:r>
              <a:rPr lang="ru-RU" dirty="0" err="1" smtClean="0">
                <a:solidFill>
                  <a:srgbClr val="FF0000"/>
                </a:solidFill>
              </a:rPr>
              <a:t>дистанционното</a:t>
            </a:r>
            <a:r>
              <a:rPr lang="ru-RU" dirty="0" smtClean="0">
                <a:solidFill>
                  <a:srgbClr val="FF0000"/>
                </a:solidFill>
              </a:rPr>
              <a:t>, но и от контакта. </a:t>
            </a:r>
            <a:r>
              <a:rPr lang="ru-RU" dirty="0" err="1" smtClean="0">
                <a:solidFill>
                  <a:srgbClr val="FF0000"/>
                </a:solidFill>
              </a:rPr>
              <a:t>Всъщност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това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важи</a:t>
            </a:r>
            <a:r>
              <a:rPr lang="ru-RU" dirty="0" smtClean="0">
                <a:solidFill>
                  <a:srgbClr val="FF0000"/>
                </a:solidFill>
              </a:rPr>
              <a:t> за </a:t>
            </a:r>
            <a:r>
              <a:rPr lang="ru-RU" dirty="0" err="1" smtClean="0">
                <a:solidFill>
                  <a:srgbClr val="FF0000"/>
                </a:solidFill>
              </a:rPr>
              <a:t>всички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електроуреди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>
                <a:solidFill>
                  <a:srgbClr val="FF0000"/>
                </a:solidFill>
              </a:rPr>
              <a:t>казват</a:t>
            </a:r>
            <a:r>
              <a:rPr lang="ru-RU" dirty="0" smtClean="0">
                <a:solidFill>
                  <a:srgbClr val="FF0000"/>
                </a:solidFill>
              </a:rPr>
              <a:t> от </a:t>
            </a:r>
            <a:r>
              <a:rPr lang="ru-RU" dirty="0" err="1" smtClean="0">
                <a:solidFill>
                  <a:srgbClr val="FF0000"/>
                </a:solidFill>
              </a:rPr>
              <a:t>Съюза</a:t>
            </a:r>
            <a:r>
              <a:rPr lang="ru-RU" dirty="0" smtClean="0">
                <a:solidFill>
                  <a:srgbClr val="FF0000"/>
                </a:solidFill>
              </a:rPr>
              <a:t> по </a:t>
            </a:r>
            <a:r>
              <a:rPr lang="ru-RU" dirty="0" err="1" smtClean="0">
                <a:solidFill>
                  <a:srgbClr val="FF0000"/>
                </a:solidFill>
              </a:rPr>
              <a:t>опазването</a:t>
            </a:r>
            <a:r>
              <a:rPr lang="ru-RU" dirty="0" smtClean="0">
                <a:solidFill>
                  <a:srgbClr val="FF0000"/>
                </a:solidFill>
              </a:rPr>
              <a:t> на </a:t>
            </a:r>
            <a:r>
              <a:rPr lang="ru-RU" dirty="0" err="1" smtClean="0">
                <a:solidFill>
                  <a:srgbClr val="FF0000"/>
                </a:solidFill>
              </a:rPr>
              <a:t>околната</a:t>
            </a:r>
            <a:r>
              <a:rPr lang="ru-RU" dirty="0" smtClean="0">
                <a:solidFill>
                  <a:srgbClr val="FF0000"/>
                </a:solidFill>
              </a:rPr>
              <a:t> среда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dirty="0" err="1">
                <a:solidFill>
                  <a:srgbClr val="FF0000"/>
                </a:solidFill>
              </a:rPr>
              <a:t>Ако</a:t>
            </a:r>
            <a:r>
              <a:rPr lang="ru-RU" dirty="0">
                <a:solidFill>
                  <a:srgbClr val="FF0000"/>
                </a:solidFill>
              </a:rPr>
              <a:t> не </a:t>
            </a:r>
            <a:r>
              <a:rPr lang="ru-RU" dirty="0" err="1">
                <a:solidFill>
                  <a:srgbClr val="FF0000"/>
                </a:solidFill>
              </a:rPr>
              <a:t>са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изключени</a:t>
            </a:r>
            <a:r>
              <a:rPr lang="ru-RU" dirty="0">
                <a:solidFill>
                  <a:srgbClr val="FF0000"/>
                </a:solidFill>
              </a:rPr>
              <a:t> от контакта, те </a:t>
            </a:r>
            <a:r>
              <a:rPr lang="ru-RU" dirty="0" err="1">
                <a:solidFill>
                  <a:srgbClr val="FF0000"/>
                </a:solidFill>
              </a:rPr>
              <a:t>ще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продължат</a:t>
            </a:r>
            <a:r>
              <a:rPr lang="ru-RU" dirty="0">
                <a:solidFill>
                  <a:srgbClr val="FF0000"/>
                </a:solidFill>
              </a:rPr>
              <a:t> да </a:t>
            </a:r>
            <a:r>
              <a:rPr lang="ru-RU" dirty="0" err="1">
                <a:solidFill>
                  <a:srgbClr val="FF0000"/>
                </a:solidFill>
              </a:rPr>
              <a:t>харчат</a:t>
            </a:r>
            <a:r>
              <a:rPr lang="ru-RU" dirty="0">
                <a:solidFill>
                  <a:srgbClr val="FF0000"/>
                </a:solidFill>
              </a:rPr>
              <a:t> ток. 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2924944"/>
            <a:ext cx="6667500" cy="3528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721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008112"/>
          </a:xfrm>
        </p:spPr>
        <p:txBody>
          <a:bodyPr/>
          <a:lstStyle/>
          <a:p>
            <a:r>
              <a:rPr lang="bg-BG" dirty="0">
                <a:solidFill>
                  <a:srgbClr val="FF0000"/>
                </a:solidFill>
              </a:rPr>
              <a:t>Слагайте капак на тенджерата 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51520" y="1556792"/>
            <a:ext cx="8640960" cy="1800199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  </a:t>
            </a:r>
            <a:r>
              <a:rPr lang="ru-RU" dirty="0" err="1" smtClean="0">
                <a:solidFill>
                  <a:srgbClr val="FF0000"/>
                </a:solidFill>
              </a:rPr>
              <a:t>Експерти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препоръчват</a:t>
            </a:r>
            <a:r>
              <a:rPr lang="ru-RU" dirty="0">
                <a:solidFill>
                  <a:srgbClr val="FF0000"/>
                </a:solidFill>
              </a:rPr>
              <a:t> да </a:t>
            </a:r>
            <a:r>
              <a:rPr lang="ru-RU" dirty="0" err="1">
                <a:solidFill>
                  <a:srgbClr val="FF0000"/>
                </a:solidFill>
              </a:rPr>
              <a:t>слагаме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капак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 smtClean="0">
                <a:solidFill>
                  <a:srgbClr val="FF0000"/>
                </a:solidFill>
              </a:rPr>
              <a:t>тенджерата</a:t>
            </a:r>
            <a:r>
              <a:rPr lang="ru-RU" dirty="0" smtClean="0">
                <a:solidFill>
                  <a:srgbClr val="FF0000"/>
                </a:solidFill>
              </a:rPr>
              <a:t>, в </a:t>
            </a:r>
            <a:r>
              <a:rPr lang="ru-RU" dirty="0" err="1">
                <a:solidFill>
                  <a:srgbClr val="FF0000"/>
                </a:solidFill>
              </a:rPr>
              <a:t>която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готвим.Така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течността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завира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по-бързо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като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цяло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ястието</a:t>
            </a:r>
            <a:r>
              <a:rPr lang="ru-RU" dirty="0">
                <a:solidFill>
                  <a:srgbClr val="FF0000"/>
                </a:solidFill>
              </a:rPr>
              <a:t> се </a:t>
            </a:r>
            <a:r>
              <a:rPr lang="ru-RU" dirty="0" err="1">
                <a:solidFill>
                  <a:srgbClr val="FF0000"/>
                </a:solidFill>
              </a:rPr>
              <a:t>приготвя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по-бързо</a:t>
            </a:r>
            <a:r>
              <a:rPr lang="ru-RU" dirty="0">
                <a:solidFill>
                  <a:srgbClr val="FF0000"/>
                </a:solidFill>
              </a:rPr>
              <a:t>. По </a:t>
            </a:r>
            <a:r>
              <a:rPr lang="ru-RU" dirty="0" err="1">
                <a:solidFill>
                  <a:srgbClr val="FF0000"/>
                </a:solidFill>
              </a:rPr>
              <a:t>този</a:t>
            </a:r>
            <a:r>
              <a:rPr lang="ru-RU" dirty="0">
                <a:solidFill>
                  <a:srgbClr val="FF0000"/>
                </a:solidFill>
              </a:rPr>
              <a:t> начин се </a:t>
            </a:r>
            <a:r>
              <a:rPr lang="ru-RU" dirty="0" err="1">
                <a:solidFill>
                  <a:srgbClr val="FF0000"/>
                </a:solidFill>
              </a:rPr>
              <a:t>харчат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близо</a:t>
            </a:r>
            <a:r>
              <a:rPr lang="ru-RU" dirty="0">
                <a:solidFill>
                  <a:srgbClr val="FF0000"/>
                </a:solidFill>
              </a:rPr>
              <a:t> 65 процента </a:t>
            </a:r>
            <a:r>
              <a:rPr lang="ru-RU" dirty="0" err="1">
                <a:solidFill>
                  <a:srgbClr val="FF0000"/>
                </a:solidFill>
              </a:rPr>
              <a:t>по-малко</a:t>
            </a:r>
            <a:r>
              <a:rPr lang="ru-RU" dirty="0">
                <a:solidFill>
                  <a:srgbClr val="FF0000"/>
                </a:solidFill>
              </a:rPr>
              <a:t> ток или газ. </a:t>
            </a:r>
            <a:r>
              <a:rPr lang="ru-RU" dirty="0" err="1">
                <a:solidFill>
                  <a:srgbClr val="FF0000"/>
                </a:solidFill>
              </a:rPr>
              <a:t>Желателно</a:t>
            </a:r>
            <a:r>
              <a:rPr lang="ru-RU" dirty="0">
                <a:solidFill>
                  <a:srgbClr val="FF0000"/>
                </a:solidFill>
              </a:rPr>
              <a:t> е </a:t>
            </a:r>
            <a:r>
              <a:rPr lang="ru-RU" dirty="0" err="1">
                <a:solidFill>
                  <a:srgbClr val="FF0000"/>
                </a:solidFill>
              </a:rPr>
              <a:t>също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така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тиганите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тенджерите</a:t>
            </a:r>
            <a:r>
              <a:rPr lang="ru-RU" dirty="0">
                <a:solidFill>
                  <a:srgbClr val="FF0000"/>
                </a:solidFill>
              </a:rPr>
              <a:t> да се </a:t>
            </a:r>
            <a:r>
              <a:rPr lang="ru-RU" dirty="0" err="1">
                <a:solidFill>
                  <a:srgbClr val="FF0000"/>
                </a:solidFill>
              </a:rPr>
              <a:t>подбират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спрямо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големината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котлоните</a:t>
            </a:r>
            <a:r>
              <a:rPr lang="ru-RU" dirty="0">
                <a:solidFill>
                  <a:srgbClr val="FF0000"/>
                </a:solidFill>
              </a:rPr>
              <a:t>. 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962" y="3244248"/>
            <a:ext cx="6667500" cy="3240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004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008112"/>
          </a:xfrm>
        </p:spPr>
        <p:txBody>
          <a:bodyPr>
            <a:normAutofit fontScale="90000"/>
          </a:bodyPr>
          <a:lstStyle/>
          <a:p>
            <a:r>
              <a:rPr lang="bg-BG" dirty="0">
                <a:solidFill>
                  <a:srgbClr val="FF0000"/>
                </a:solidFill>
              </a:rPr>
              <a:t>Електрическа кана вместо котлон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640960" cy="158417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  </a:t>
            </a:r>
            <a:r>
              <a:rPr lang="ru-RU" dirty="0" smtClean="0">
                <a:solidFill>
                  <a:srgbClr val="FF0000"/>
                </a:solidFill>
              </a:rPr>
              <a:t>В </a:t>
            </a:r>
            <a:r>
              <a:rPr lang="ru-RU" dirty="0">
                <a:solidFill>
                  <a:srgbClr val="FF0000"/>
                </a:solidFill>
              </a:rPr>
              <a:t>каната за </a:t>
            </a:r>
            <a:r>
              <a:rPr lang="ru-RU" dirty="0" err="1">
                <a:solidFill>
                  <a:srgbClr val="FF0000"/>
                </a:solidFill>
              </a:rPr>
              <a:t>бързо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нагряване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завирането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водата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отнема</a:t>
            </a:r>
            <a:r>
              <a:rPr lang="ru-RU" dirty="0">
                <a:solidFill>
                  <a:srgbClr val="FF0000"/>
                </a:solidFill>
              </a:rPr>
              <a:t> много </a:t>
            </a:r>
            <a:r>
              <a:rPr lang="ru-RU" dirty="0" err="1">
                <a:solidFill>
                  <a:srgbClr val="FF0000"/>
                </a:solidFill>
              </a:rPr>
              <a:t>по-малко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време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отколкото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контлона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dirty="0" err="1">
                <a:solidFill>
                  <a:srgbClr val="FF0000"/>
                </a:solidFill>
              </a:rPr>
              <a:t>Ако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ден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затопляме</a:t>
            </a:r>
            <a:r>
              <a:rPr lang="ru-RU" dirty="0">
                <a:solidFill>
                  <a:srgbClr val="FF0000"/>
                </a:solidFill>
              </a:rPr>
              <a:t> по един </a:t>
            </a:r>
            <a:r>
              <a:rPr lang="ru-RU" dirty="0" err="1">
                <a:solidFill>
                  <a:srgbClr val="FF0000"/>
                </a:solidFill>
              </a:rPr>
              <a:t>литър</a:t>
            </a:r>
            <a:r>
              <a:rPr lang="ru-RU" dirty="0">
                <a:solidFill>
                  <a:srgbClr val="FF0000"/>
                </a:solidFill>
              </a:rPr>
              <a:t> вода в </a:t>
            </a:r>
            <a:r>
              <a:rPr lang="ru-RU" dirty="0" err="1">
                <a:solidFill>
                  <a:srgbClr val="FF0000"/>
                </a:solidFill>
              </a:rPr>
              <a:t>кана</a:t>
            </a:r>
            <a:r>
              <a:rPr lang="ru-RU" dirty="0">
                <a:solidFill>
                  <a:srgbClr val="FF0000"/>
                </a:solidFill>
              </a:rPr>
              <a:t> за </a:t>
            </a:r>
            <a:r>
              <a:rPr lang="ru-RU" dirty="0" err="1">
                <a:solidFill>
                  <a:srgbClr val="FF0000"/>
                </a:solidFill>
              </a:rPr>
              <a:t>бързо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нагряване</a:t>
            </a:r>
            <a:r>
              <a:rPr lang="ru-RU" dirty="0">
                <a:solidFill>
                  <a:srgbClr val="FF0000"/>
                </a:solidFill>
              </a:rPr>
              <a:t> вместо на </a:t>
            </a:r>
            <a:r>
              <a:rPr lang="ru-RU" dirty="0" err="1">
                <a:solidFill>
                  <a:srgbClr val="FF0000"/>
                </a:solidFill>
              </a:rPr>
              <a:t>котлона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сметките</a:t>
            </a:r>
            <a:r>
              <a:rPr lang="ru-RU" dirty="0">
                <a:solidFill>
                  <a:srgbClr val="FF0000"/>
                </a:solidFill>
              </a:rPr>
              <a:t> за ток </a:t>
            </a:r>
            <a:r>
              <a:rPr lang="ru-RU" dirty="0" err="1">
                <a:solidFill>
                  <a:srgbClr val="FF0000"/>
                </a:solidFill>
              </a:rPr>
              <a:t>могат</a:t>
            </a:r>
            <a:r>
              <a:rPr lang="ru-RU" dirty="0">
                <a:solidFill>
                  <a:srgbClr val="FF0000"/>
                </a:solidFill>
              </a:rPr>
              <a:t> да </a:t>
            </a:r>
            <a:r>
              <a:rPr lang="ru-RU" dirty="0" err="1">
                <a:solidFill>
                  <a:srgbClr val="FF0000"/>
                </a:solidFill>
              </a:rPr>
              <a:t>олекнат</a:t>
            </a:r>
            <a:r>
              <a:rPr lang="ru-RU" dirty="0">
                <a:solidFill>
                  <a:srgbClr val="FF0000"/>
                </a:solidFill>
              </a:rPr>
              <a:t> с до 40 евро или 90 кг </a:t>
            </a:r>
            <a:r>
              <a:rPr lang="ru-RU" dirty="0" err="1">
                <a:solidFill>
                  <a:srgbClr val="FF0000"/>
                </a:solidFill>
              </a:rPr>
              <a:t>въглероден</a:t>
            </a:r>
            <a:r>
              <a:rPr lang="ru-RU" dirty="0">
                <a:solidFill>
                  <a:srgbClr val="FF0000"/>
                </a:solidFill>
              </a:rPr>
              <a:t> диоксид на година. 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2924943"/>
            <a:ext cx="6667500" cy="3672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332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008112"/>
          </a:xfrm>
        </p:spPr>
        <p:txBody>
          <a:bodyPr/>
          <a:lstStyle/>
          <a:p>
            <a:r>
              <a:rPr lang="bg-BG" dirty="0">
                <a:solidFill>
                  <a:srgbClr val="FF0000"/>
                </a:solidFill>
              </a:rPr>
              <a:t>Не използвайте сешоар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51520" y="1628801"/>
            <a:ext cx="8640960" cy="1728192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solidFill>
                  <a:srgbClr val="FF0000"/>
                </a:solidFill>
              </a:rPr>
              <a:t>  </a:t>
            </a:r>
            <a:r>
              <a:rPr lang="ru-RU" sz="2800" dirty="0" err="1" smtClean="0">
                <a:solidFill>
                  <a:srgbClr val="FF0000"/>
                </a:solidFill>
              </a:rPr>
              <a:t>Сешоарът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>
                <a:solidFill>
                  <a:srgbClr val="FF0000"/>
                </a:solidFill>
              </a:rPr>
              <a:t>харчи много ток. </a:t>
            </a:r>
            <a:r>
              <a:rPr lang="ru-RU" sz="2800" dirty="0" err="1">
                <a:solidFill>
                  <a:srgbClr val="FF0000"/>
                </a:solidFill>
              </a:rPr>
              <a:t>Затова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поне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през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лятото</a:t>
            </a:r>
            <a:r>
              <a:rPr lang="ru-RU" sz="2800" dirty="0">
                <a:solidFill>
                  <a:srgbClr val="FF0000"/>
                </a:solidFill>
              </a:rPr>
              <a:t> се </a:t>
            </a:r>
            <a:r>
              <a:rPr lang="ru-RU" sz="2800" dirty="0" err="1">
                <a:solidFill>
                  <a:srgbClr val="FF0000"/>
                </a:solidFill>
              </a:rPr>
              <a:t>опитвайте</a:t>
            </a:r>
            <a:r>
              <a:rPr lang="ru-RU" sz="2800" dirty="0">
                <a:solidFill>
                  <a:srgbClr val="FF0000"/>
                </a:solidFill>
              </a:rPr>
              <a:t> да </a:t>
            </a:r>
            <a:r>
              <a:rPr lang="ru-RU" sz="2800" dirty="0" err="1">
                <a:solidFill>
                  <a:srgbClr val="FF0000"/>
                </a:solidFill>
              </a:rPr>
              <a:t>го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избягвате</a:t>
            </a:r>
            <a:r>
              <a:rPr lang="ru-RU" sz="2800" dirty="0">
                <a:solidFill>
                  <a:srgbClr val="FF0000"/>
                </a:solidFill>
              </a:rPr>
              <a:t>. </a:t>
            </a:r>
            <a:r>
              <a:rPr lang="ru-RU" sz="2800" dirty="0" err="1">
                <a:solidFill>
                  <a:srgbClr val="FF0000"/>
                </a:solidFill>
              </a:rPr>
              <a:t>Слънцето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върши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същата</a:t>
            </a:r>
            <a:r>
              <a:rPr lang="ru-RU" sz="2800" dirty="0">
                <a:solidFill>
                  <a:srgbClr val="FF0000"/>
                </a:solidFill>
              </a:rPr>
              <a:t> работа.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924943"/>
            <a:ext cx="6667500" cy="36724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8868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36815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Откажете се от </a:t>
            </a:r>
            <a:r>
              <a:rPr lang="ru-RU" dirty="0" err="1">
                <a:solidFill>
                  <a:srgbClr val="FF0000"/>
                </a:solidFill>
              </a:rPr>
              <a:t>чашите</a:t>
            </a:r>
            <a:r>
              <a:rPr lang="ru-RU" dirty="0">
                <a:solidFill>
                  <a:srgbClr val="FF0000"/>
                </a:solidFill>
              </a:rPr>
              <a:t> за </a:t>
            </a:r>
            <a:r>
              <a:rPr lang="ru-RU" dirty="0" err="1">
                <a:solidFill>
                  <a:srgbClr val="FF0000"/>
                </a:solidFill>
              </a:rPr>
              <a:t>еднократна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употреба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323528" y="1988839"/>
            <a:ext cx="8568952" cy="1800201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  </a:t>
            </a:r>
            <a:r>
              <a:rPr lang="ru-RU" sz="2400" dirty="0" err="1" smtClean="0">
                <a:solidFill>
                  <a:srgbClr val="FF0000"/>
                </a:solidFill>
              </a:rPr>
              <a:t>Чашките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>
                <a:solidFill>
                  <a:srgbClr val="FF0000"/>
                </a:solidFill>
              </a:rPr>
              <a:t>за </a:t>
            </a:r>
            <a:r>
              <a:rPr lang="ru-RU" sz="2400" dirty="0" err="1">
                <a:solidFill>
                  <a:srgbClr val="FF0000"/>
                </a:solidFill>
              </a:rPr>
              <a:t>еднократна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употреба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набързо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завладяха</a:t>
            </a:r>
            <a:r>
              <a:rPr lang="ru-RU" sz="2400" dirty="0">
                <a:solidFill>
                  <a:srgbClr val="FF0000"/>
                </a:solidFill>
              </a:rPr>
              <a:t> света. Само че те се </a:t>
            </a:r>
            <a:r>
              <a:rPr lang="ru-RU" sz="2400" dirty="0" err="1">
                <a:solidFill>
                  <a:srgbClr val="FF0000"/>
                </a:solidFill>
              </a:rPr>
              <a:t>разграждат</a:t>
            </a:r>
            <a:r>
              <a:rPr lang="ru-RU" sz="2400" dirty="0">
                <a:solidFill>
                  <a:srgbClr val="FF0000"/>
                </a:solidFill>
              </a:rPr>
              <a:t> много </a:t>
            </a:r>
            <a:r>
              <a:rPr lang="ru-RU" sz="2400" dirty="0" err="1">
                <a:solidFill>
                  <a:srgbClr val="FF0000"/>
                </a:solidFill>
              </a:rPr>
              <a:t>бавно</a:t>
            </a:r>
            <a:r>
              <a:rPr lang="ru-RU" sz="2400" dirty="0">
                <a:solidFill>
                  <a:srgbClr val="FF0000"/>
                </a:solidFill>
              </a:rPr>
              <a:t>. </a:t>
            </a:r>
            <a:r>
              <a:rPr lang="ru-RU" sz="2400" dirty="0" err="1">
                <a:solidFill>
                  <a:srgbClr val="FF0000"/>
                </a:solidFill>
              </a:rPr>
              <a:t>Затова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експертите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препоръчват</a:t>
            </a:r>
            <a:r>
              <a:rPr lang="ru-RU" sz="2400" dirty="0">
                <a:solidFill>
                  <a:srgbClr val="FF0000"/>
                </a:solidFill>
              </a:rPr>
              <a:t> да </a:t>
            </a:r>
            <a:r>
              <a:rPr lang="ru-RU" sz="2400" dirty="0" err="1">
                <a:solidFill>
                  <a:srgbClr val="FF0000"/>
                </a:solidFill>
              </a:rPr>
              <a:t>използваме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термочаши</a:t>
            </a:r>
            <a:r>
              <a:rPr lang="ru-RU" sz="2400" dirty="0">
                <a:solidFill>
                  <a:srgbClr val="FF0000"/>
                </a:solidFill>
              </a:rPr>
              <a:t>. </a:t>
            </a:r>
            <a:r>
              <a:rPr lang="ru-RU" sz="2400" dirty="0" err="1">
                <a:solidFill>
                  <a:srgbClr val="FF0000"/>
                </a:solidFill>
              </a:rPr>
              <a:t>Освен</a:t>
            </a:r>
            <a:r>
              <a:rPr lang="ru-RU" sz="2400" dirty="0">
                <a:solidFill>
                  <a:srgbClr val="FF0000"/>
                </a:solidFill>
              </a:rPr>
              <a:t> че не </a:t>
            </a:r>
            <a:r>
              <a:rPr lang="ru-RU" sz="2400" dirty="0" err="1">
                <a:solidFill>
                  <a:srgbClr val="FF0000"/>
                </a:solidFill>
              </a:rPr>
              <a:t>замърсяват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околната</a:t>
            </a:r>
            <a:r>
              <a:rPr lang="ru-RU" sz="2400" dirty="0">
                <a:solidFill>
                  <a:srgbClr val="FF0000"/>
                </a:solidFill>
              </a:rPr>
              <a:t> среда, </a:t>
            </a:r>
            <a:r>
              <a:rPr lang="ru-RU" sz="2400" dirty="0" err="1">
                <a:solidFill>
                  <a:srgbClr val="FF0000"/>
                </a:solidFill>
              </a:rPr>
              <a:t>тези</a:t>
            </a:r>
            <a:r>
              <a:rPr lang="ru-RU" sz="2400" dirty="0">
                <a:solidFill>
                  <a:srgbClr val="FF0000"/>
                </a:solidFill>
              </a:rPr>
              <a:t> чаши </a:t>
            </a:r>
            <a:r>
              <a:rPr lang="ru-RU" sz="2400" dirty="0" err="1">
                <a:solidFill>
                  <a:srgbClr val="FF0000"/>
                </a:solidFill>
              </a:rPr>
              <a:t>запазват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кафето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топло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по-дълго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време</a:t>
            </a:r>
            <a:r>
              <a:rPr lang="ru-RU" sz="2400" dirty="0">
                <a:solidFill>
                  <a:srgbClr val="FF0000"/>
                </a:solidFill>
              </a:rPr>
              <a:t>. </a:t>
            </a:r>
            <a:endParaRPr lang="bg-BG" sz="2400" dirty="0">
              <a:solidFill>
                <a:srgbClr val="FF000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861048"/>
            <a:ext cx="5616624" cy="2664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976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тема">
  <a:themeElements>
    <a:clrScheme name="Въ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117</TotalTime>
  <Words>495</Words>
  <Application>Microsoft Office PowerPoint</Application>
  <PresentationFormat>On-screen Show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тема</vt:lpstr>
      <vt:lpstr>Да спасим природата</vt:lpstr>
      <vt:lpstr>Спирайте водата</vt:lpstr>
      <vt:lpstr>Бърз душ вместо вана</vt:lpstr>
      <vt:lpstr>Отваряйте  прозорците широко, но за кратко</vt:lpstr>
      <vt:lpstr>Избягвайте батериите</vt:lpstr>
      <vt:lpstr>Изключвайте електроуредите</vt:lpstr>
      <vt:lpstr>Слагайте капак на тенджерата </vt:lpstr>
      <vt:lpstr>Електрическа кана вместо котлон</vt:lpstr>
      <vt:lpstr>Не използвайте сешоар</vt:lpstr>
      <vt:lpstr>Откажете се от чашите за еднократна употреба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 спасим природата</dc:title>
  <dc:creator>ivan</dc:creator>
  <cp:lastModifiedBy>user</cp:lastModifiedBy>
  <cp:revision>16</cp:revision>
  <dcterms:created xsi:type="dcterms:W3CDTF">2020-05-11T13:23:05Z</dcterms:created>
  <dcterms:modified xsi:type="dcterms:W3CDTF">2020-06-24T16:23:28Z</dcterms:modified>
</cp:coreProperties>
</file>